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1" r:id="rId4"/>
    <p:sldId id="272" r:id="rId5"/>
    <p:sldId id="273" r:id="rId6"/>
    <p:sldId id="281" r:id="rId7"/>
    <p:sldId id="274" r:id="rId8"/>
    <p:sldId id="275" r:id="rId9"/>
    <p:sldId id="263" r:id="rId10"/>
    <p:sldId id="282" r:id="rId11"/>
    <p:sldId id="280" r:id="rId12"/>
    <p:sldId id="264" r:id="rId13"/>
    <p:sldId id="283" r:id="rId14"/>
    <p:sldId id="260" r:id="rId15"/>
    <p:sldId id="284" r:id="rId16"/>
    <p:sldId id="277" r:id="rId17"/>
    <p:sldId id="290" r:id="rId18"/>
    <p:sldId id="286" r:id="rId19"/>
    <p:sldId id="289" r:id="rId20"/>
    <p:sldId id="288" r:id="rId21"/>
    <p:sldId id="285" r:id="rId22"/>
    <p:sldId id="269" r:id="rId2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82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15CBF-109C-4F51-B112-A27D622E18A4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176E0-2835-46A6-A1B8-260DDE27AE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536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840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359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630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33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Action  </a:t>
            </a:r>
            <a:r>
              <a:rPr lang="zh-TW" altLang="en-US" dirty="0"/>
              <a:t>用逆時針方式打開罐子的蓋子</a:t>
            </a:r>
          </a:p>
          <a:p>
            <a:r>
              <a:rPr lang="en-US" altLang="zh-TW" dirty="0"/>
              <a:t>Visual </a:t>
            </a:r>
            <a:r>
              <a:rPr lang="zh-TW" altLang="en-US" dirty="0"/>
              <a:t>停車標誌上的字母為白色的</a:t>
            </a:r>
          </a:p>
          <a:p>
            <a:r>
              <a:rPr lang="en-US" altLang="zh-TW" dirty="0"/>
              <a:t>Abstract </a:t>
            </a:r>
            <a:r>
              <a:rPr lang="zh-TW" altLang="en-US" dirty="0"/>
              <a:t>北達科他州首都為俾斯麥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523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通過使用虛構人物，我們認為這種情況對於參與者來說更為舒適，因為它不依賴於他們的個人經歷（許多參與者可能未經歷過與場景中所描述的情況類似的情況），並且避免了，在一定程度上是社會上可取的答案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635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通過使用虛構人物，我們認為這種情況對於參與者來說更為舒適，因為它不依賴於他們的個人經歷（許多參與者可能未經歷過與場景中所描述的情況類似的情況），並且避免了，在一定程度上是社會上可取的答案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27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要求參與者評估同伴是否試圖向駕駛員施加壓力（感知到的同伴壓力），同伴是高風險承擔者還是低風險承擔者（感知同伴承擔風險），以及乘客和同伴是否形成一個組（感知到的組標識）。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77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靈敏度指數或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d‘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是在信號檢測理論中使用的統計量 </a:t>
            </a:r>
            <a:r>
              <a:rPr lang="zh-TW" altLang="en-US" dirty="0"/>
              <a:t>單因子變異數分析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82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901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725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176E0-2835-46A6-A1B8-260DDE27AEDF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3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90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82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01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00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94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26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58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1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46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64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76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ACBF90-4557-4658-B1B6-5A3F9AE5C656}" type="datetimeFigureOut">
              <a:rPr lang="zh-TW" altLang="en-US" smtClean="0"/>
              <a:pPr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9F89AC8-EA89-40DC-B178-573E8FFC7B0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89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999" y="3717032"/>
            <a:ext cx="11737304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7007" y="1718009"/>
            <a:ext cx="11665296" cy="1470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Peer pressure and risk taking in young drivers’ speeding behavior</a:t>
            </a:r>
            <a:br>
              <a:rPr lang="en-US" altLang="zh-TW" sz="32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同儕壓力和冒險行為導致年輕駕駛員的超速駕駛行為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11424" y="3982177"/>
            <a:ext cx="8352928" cy="118587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期刊：</a:t>
            </a:r>
            <a:r>
              <a:rPr lang="en-US" altLang="zh-TW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Transportation Research Part F: Traffic Psychology and </a:t>
            </a:r>
            <a:r>
              <a:rPr lang="en-US" altLang="zh-TW" sz="20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Behaviour</a:t>
            </a:r>
            <a:endParaRPr lang="en-US" altLang="zh-TW" sz="2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Volume 35, November 2015, Pages 101-111</a:t>
            </a:r>
          </a:p>
          <a:p>
            <a:pPr algn="l"/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作者：</a:t>
            </a:r>
            <a:r>
              <a:rPr lang="fr-FR" altLang="zh-TW" sz="21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Gheorghiu, A., Delhomme, P., &amp; Felonneau, M. L. (2015).</a:t>
            </a:r>
            <a:endParaRPr lang="en-US" altLang="zh-TW" sz="21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624392" y="5445224"/>
            <a:ext cx="2507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指導教授 柳永青 教授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報告人 蔡培詩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26176" y="404664"/>
            <a:ext cx="939796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</a:rPr>
              <a:t>群體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</a:rPr>
              <a:t>認同知覺</a:t>
            </a:r>
            <a:endParaRPr lang="zh-TW" altLang="en-US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6176" y="1520785"/>
            <a:ext cx="1013964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群體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認同知覺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要求參與者評估乘客和駕駛員是否屬於同一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群體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(α= .71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)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你看來，馬克和他的乘客是親密的朋友嗎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?</a:t>
            </a: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他們是否是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好朋友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他們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認為彼此在一起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度過很多時間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他們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有相同的價值觀、興趣和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態度</a:t>
            </a:r>
          </a:p>
        </p:txBody>
      </p:sp>
    </p:spTree>
    <p:extLst>
      <p:ext uri="{BB962C8B-B14F-4D97-AF65-F5344CB8AC3E}">
        <p14:creationId xmlns:p14="http://schemas.microsoft.com/office/powerpoint/2010/main" val="9204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199456" y="548680"/>
            <a:ext cx="655272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結果</a:t>
            </a:r>
          </a:p>
        </p:txBody>
      </p:sp>
      <p:sp>
        <p:nvSpPr>
          <p:cNvPr id="2" name="矩形 1"/>
          <p:cNvSpPr/>
          <p:nvPr/>
        </p:nvSpPr>
        <p:spPr>
          <a:xfrm>
            <a:off x="911424" y="1754695"/>
            <a:ext cx="10657184" cy="409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直接主動壓力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-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感知同伴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   平均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4.01 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(SD = .82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20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間接主動壓力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-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感知同伴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   平均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3.74 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(SD = .95)</a:t>
            </a: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被動壓力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-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感知同伴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           平均</a:t>
            </a: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3.57 (SD = .90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endParaRPr lang="en-US" altLang="zh-TW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所有刻度的最大可能值為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因此參與者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感覺到駕駛員受到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同伴乘客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的壓力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種類型的壓力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之間顯著差異（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 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2177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  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  3.69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 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  0.02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η 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 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  0.04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11391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95400" y="332656"/>
            <a:ext cx="640871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感知同伴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風險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均</a:t>
            </a:r>
            <a:r>
              <a:rPr lang="zh-TW" altLang="en-US" sz="3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值和標準差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624" y="836712"/>
            <a:ext cx="7926015" cy="541266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59990" y="1412776"/>
            <a:ext cx="3600400" cy="5078313"/>
          </a:xfrm>
          <a:prstGeom prst="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高風險組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的參與者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認為同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齡人在駕駛時承擔更多的風險，與低風險承擔組相比，他們更不尊重速度限制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未發現高風險組和低風險組之間的差異，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因此隨後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的分析中刪除了第一項</a:t>
            </a:r>
          </a:p>
        </p:txBody>
      </p:sp>
      <p:sp>
        <p:nvSpPr>
          <p:cNvPr id="3" name="矩形 2"/>
          <p:cNvSpPr/>
          <p:nvPr/>
        </p:nvSpPr>
        <p:spPr>
          <a:xfrm>
            <a:off x="10272464" y="2636911"/>
            <a:ext cx="648072" cy="10081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95400" y="332656"/>
            <a:ext cx="676875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群體認同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知覺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均</a:t>
            </a:r>
            <a:r>
              <a:rPr lang="zh-TW" altLang="en-US" sz="3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值和標準差</a:t>
            </a:r>
          </a:p>
        </p:txBody>
      </p:sp>
      <p:sp>
        <p:nvSpPr>
          <p:cNvPr id="2" name="矩形 1"/>
          <p:cNvSpPr/>
          <p:nvPr/>
        </p:nvSpPr>
        <p:spPr>
          <a:xfrm>
            <a:off x="263352" y="2924944"/>
            <a:ext cx="3600400" cy="1132490"/>
          </a:xfrm>
          <a:prstGeom prst="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表明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駕駛員和他的乘客被視為屬於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同一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292" y="2248205"/>
            <a:ext cx="7633724" cy="276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919541"/>
              </p:ext>
            </p:extLst>
          </p:nvPr>
        </p:nvGraphicFramePr>
        <p:xfrm>
          <a:off x="1091444" y="1124744"/>
          <a:ext cx="10009112" cy="411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139"/>
                <a:gridCol w="1251139"/>
                <a:gridCol w="1251139"/>
                <a:gridCol w="1251139"/>
                <a:gridCol w="1251139"/>
                <a:gridCol w="1251139"/>
                <a:gridCol w="1251139"/>
                <a:gridCol w="1251139"/>
              </a:tblGrid>
              <a:tr h="98811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ESBSD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超速行為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ESISD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超速意圖</a:t>
                      </a:r>
                    </a:p>
                    <a:p>
                      <a:pPr algn="ctr"/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i="0" kern="12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感知同伴冒險</a:t>
                      </a:r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i="0" kern="12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感知的同伴壓力</a:t>
                      </a:r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i="0" kern="12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感知群體識別</a:t>
                      </a:r>
                      <a:endParaRPr lang="en-US" sz="20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</a:tr>
              <a:tr h="3800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ESBSD</a:t>
                      </a:r>
                      <a:endParaRPr 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101.70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12.55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–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</a:tr>
              <a:tr h="3800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ESISD</a:t>
                      </a:r>
                      <a:endParaRPr 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4.11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.79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.49</a:t>
                      </a:r>
                      <a:r>
                        <a:rPr lang="en-US" altLang="zh-TW" sz="2000" u="none" strike="noStrike" baseline="30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⁎⁎</a:t>
                      </a:r>
                      <a:endParaRPr lang="zh-TW" altLang="en-US" sz="20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–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感知同伴冒險</a:t>
                      </a:r>
                      <a:endParaRPr 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2.50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−</a:t>
                      </a:r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.03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.07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–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</a:tr>
              <a:tr h="988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感知的同伴壓力</a:t>
                      </a:r>
                      <a:endParaRPr 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3.78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.90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.16</a:t>
                      </a:r>
                      <a:r>
                        <a:rPr lang="en-US" altLang="zh-TW" sz="2000" u="none" strike="noStrike" baseline="30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⁎⁎</a:t>
                      </a:r>
                      <a:endParaRPr lang="zh-TW" altLang="en-US" sz="20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.23</a:t>
                      </a:r>
                      <a:r>
                        <a:rPr lang="en-US" altLang="zh-TW" sz="2000" u="none" strike="noStrike" baseline="30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⁎⁎</a:t>
                      </a:r>
                      <a:endParaRPr lang="zh-TW" altLang="en-US" sz="20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.41</a:t>
                      </a:r>
                      <a:r>
                        <a:rPr lang="en-US" altLang="zh-TW" sz="2000" u="none" strike="noStrike" baseline="30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⁎⁎</a:t>
                      </a:r>
                      <a:endParaRPr lang="zh-TW" altLang="en-US" sz="20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–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感知群體識別</a:t>
                      </a:r>
                      <a:endParaRPr lang="en-US" sz="20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4.10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−</a:t>
                      </a:r>
                      <a:r>
                        <a:rPr lang="en-US" altLang="zh-TW" sz="20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.21</a:t>
                      </a:r>
                      <a:r>
                        <a:rPr lang="en-US" altLang="zh-TW" sz="2000" u="none" strike="noStrike" baseline="300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⁎⁎</a:t>
                      </a:r>
                      <a:endParaRPr lang="zh-TW" altLang="en-US" sz="20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−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.15</a:t>
                      </a:r>
                      <a:r>
                        <a:rPr lang="en-US" altLang="zh-TW" sz="2000" u="none" strike="noStrike" baseline="300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⁎</a:t>
                      </a:r>
                      <a:endParaRPr lang="zh-TW" altLang="en-US" sz="20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−</a:t>
                      </a:r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–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977726" y="5643464"/>
            <a:ext cx="10806905" cy="923330"/>
          </a:xfrm>
          <a:prstGeom prst="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Estimated speeding behavior of the scenario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driver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場景估計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超速行為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Estimated speeding intention of the scenario driver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場景估計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超速意圖</a:t>
            </a:r>
          </a:p>
        </p:txBody>
      </p:sp>
      <p:sp>
        <p:nvSpPr>
          <p:cNvPr id="3" name="矩形 2"/>
          <p:cNvSpPr/>
          <p:nvPr/>
        </p:nvSpPr>
        <p:spPr>
          <a:xfrm>
            <a:off x="767408" y="429013"/>
            <a:ext cx="10873208" cy="491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ESBSD </a:t>
            </a:r>
            <a:r>
              <a:rPr lang="zh-TW" altLang="en-US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ESISD </a:t>
            </a:r>
            <a:r>
              <a:rPr lang="zh-TW" altLang="en-US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感知同伴</a:t>
            </a:r>
            <a:r>
              <a:rPr lang="zh-TW" altLang="en-US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冒險，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感知同伴</a:t>
            </a:r>
            <a:r>
              <a:rPr lang="zh-TW" altLang="en-US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壓力和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感知群體</a:t>
            </a:r>
            <a:r>
              <a:rPr lang="zh-TW" altLang="en-US" sz="24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認同之間的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相關性</a:t>
            </a:r>
            <a:endParaRPr lang="zh-TW" altLang="en-US" sz="24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907" y="404664"/>
            <a:ext cx="878497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風險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直接主動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間接主動壓力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被動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endParaRPr lang="zh-TW" altLang="en-US" sz="32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05498" y="1230560"/>
          <a:ext cx="10781004" cy="439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</a:tblGrid>
              <a:tr h="657317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HI-R</a:t>
                      </a:r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direct active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HI-R indirect active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HI-R passive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3403"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3403"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</a:tr>
              <a:tr h="67970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ESBSD</a:t>
                      </a:r>
                      <a:endParaRPr lang="zh-TW" altLang="en-US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102.19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8.15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105.00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104.80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6.67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99.40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7.55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5.26</a:t>
                      </a:r>
                    </a:p>
                  </a:txBody>
                  <a:tcPr marL="38100" marR="38100" marT="38100" marB="38100"/>
                </a:tc>
              </a:tr>
              <a:tr h="679707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ESISD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3.48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3.48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.52</a:t>
                      </a:r>
                    </a:p>
                  </a:txBody>
                  <a:tcPr marL="38100" marR="38100" marT="38100" marB="38100"/>
                </a:tc>
              </a:tr>
              <a:tr h="77686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感知同伴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壓力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4.20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.91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4.13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3.70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3.61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.85</a:t>
                      </a:r>
                    </a:p>
                  </a:txBody>
                  <a:tcPr marL="38100" marR="38100" marT="38100" marB="38100"/>
                </a:tc>
              </a:tr>
              <a:tr h="796481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知覺同伴</a:t>
                      </a:r>
                      <a:r>
                        <a:rPr lang="zh-TW" altLang="en-US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冒險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.49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.59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3.64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.56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.64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63352" y="5733256"/>
            <a:ext cx="5472608" cy="923330"/>
          </a:xfrm>
          <a:prstGeom prst="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/>
              <a:t>Estimated speeding behavior of the scenario </a:t>
            </a:r>
            <a:r>
              <a:rPr lang="en-US" altLang="zh-TW" dirty="0" smtClean="0"/>
              <a:t>driver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dirty="0"/>
              <a:t>Estimated speeding intention of the scenario driver.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51984" y="576197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參與者估計駕駛員將超過場景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的法定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速限，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並且他有超速的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意圖。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27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907" y="404664"/>
            <a:ext cx="878497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低風險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直接主動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間接主動壓力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被動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endParaRPr lang="zh-TW" altLang="en-US" sz="32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51375"/>
              </p:ext>
            </p:extLst>
          </p:nvPr>
        </p:nvGraphicFramePr>
        <p:xfrm>
          <a:off x="407368" y="1104612"/>
          <a:ext cx="11079134" cy="422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76626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  <a:gridCol w="829308"/>
              </a:tblGrid>
              <a:tr h="657317"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LO-R</a:t>
                      </a:r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direct active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LO-R</a:t>
                      </a:r>
                      <a:r>
                        <a:rPr lang="en-US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indirect active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LO-R</a:t>
                      </a:r>
                      <a:r>
                        <a:rPr lang="en-US" b="1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passive pressure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3403"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Women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3403">
                <a:tc>
                  <a:txBody>
                    <a:bodyPr/>
                    <a:lstStyle/>
                    <a:p>
                      <a:endParaRPr lang="zh-TW" altLang="en-US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SD</a:t>
                      </a:r>
                    </a:p>
                  </a:txBody>
                  <a:tcPr marL="38100" marR="38100" marT="38100" marB="38100"/>
                </a:tc>
              </a:tr>
              <a:tr h="67970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ESBSD</a:t>
                      </a:r>
                      <a:endParaRPr lang="en-US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12.73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99.38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7.50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26.33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110.16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16.52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96.87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6.85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98.13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7.20</a:t>
                      </a:r>
                    </a:p>
                  </a:txBody>
                  <a:tcPr marL="38100" marR="38100" marT="38100" marB="38100"/>
                </a:tc>
              </a:tr>
              <a:tr h="67970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ESISD</a:t>
                      </a:r>
                      <a:endParaRPr lang="en-US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3.21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3.37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3.26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3.14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.66</a:t>
                      </a:r>
                    </a:p>
                  </a:txBody>
                  <a:tcPr marL="38100" marR="38100" marT="38100" marB="38100"/>
                </a:tc>
              </a:tr>
              <a:tr h="77686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感知同伴</a:t>
                      </a:r>
                      <a:endParaRPr lang="en-US" altLang="zh-TW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壓力</a:t>
                      </a:r>
                      <a:endParaRPr lang="zh-TW" altLang="en-US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4.00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3.95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1.04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3.43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1.21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3.30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3.68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1.16</a:t>
                      </a:r>
                    </a:p>
                  </a:txBody>
                  <a:tcPr marL="38100" marR="38100" marT="38100" marB="38100"/>
                </a:tc>
              </a:tr>
              <a:tr h="580457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知覺同伴</a:t>
                      </a:r>
                      <a:endParaRPr lang="en-US" altLang="zh-TW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冒險</a:t>
                      </a:r>
                      <a:endParaRPr lang="zh-TW" altLang="en-US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3.59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1.04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3.64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3.40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3.28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.45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3.82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.67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3.73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.77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335360" y="5733256"/>
            <a:ext cx="11223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駕駛員將超過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  km / h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的速度限制，下限為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6.33  km / h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，最高為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  km / h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對速度的估計沒有顯著差異（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178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  -.07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  .93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1197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84018" y="596746"/>
            <a:ext cx="10457121" cy="491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同伴壓力類型和同伴風險高低對</a:t>
            </a:r>
            <a:r>
              <a:rPr lang="en-US" altLang="zh-TW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ESBSD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ESISD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影響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1271465" y="2132855"/>
            <a:ext cx="10269674" cy="3480563"/>
            <a:chOff x="5591944" y="3848004"/>
            <a:chExt cx="6336704" cy="2686632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9" name="矩形 8"/>
            <p:cNvSpPr/>
            <p:nvPr/>
          </p:nvSpPr>
          <p:spPr>
            <a:xfrm>
              <a:off x="5591944" y="3848004"/>
              <a:ext cx="6336704" cy="2686632"/>
            </a:xfrm>
            <a:prstGeom prst="rect">
              <a:avLst/>
            </a:prstGeom>
            <a:grp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TW" altLang="en-US" sz="2000"/>
            </a:p>
          </p:txBody>
        </p:sp>
        <p:sp>
          <p:nvSpPr>
            <p:cNvPr id="4" name="矩形 3"/>
            <p:cNvSpPr/>
            <p:nvPr/>
          </p:nvSpPr>
          <p:spPr>
            <a:xfrm>
              <a:off x="5735960" y="4005064"/>
              <a:ext cx="6096000" cy="1781786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直接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主動壓力條件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(M = 103.41, SD = 10.39)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顯著不同於被動壓力條件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(M = 98.43, SD = 6.76)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，和</a:t>
              </a: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間接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主</a:t>
              </a: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動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壓力條件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(M = 104.53, SD = 12.67)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顯著不同於被動壓力條件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(M = 98.43, SD = 6.76)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42900" indent="-3429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直接主動壓力和間接主動壓力之間沒有差異</a:t>
              </a: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42900" indent="-3429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zh-TW" altLang="en-US" sz="20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只有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同伴壓力類型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[F(2, 174) = 6.42, MSE = 105.5, p = .002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r>
                <a: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η2 = .07]</a:t>
              </a:r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有顯著影響。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42900" indent="-3429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62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rs.els-cdn.com/content/image/1-s2.0-S1369847815001655-g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556792"/>
            <a:ext cx="5761195" cy="451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95400" y="319181"/>
            <a:ext cx="10081120" cy="491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同伴壓力類型和同伴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風險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高低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對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ESBSD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影響</a:t>
            </a:r>
          </a:p>
        </p:txBody>
      </p:sp>
      <p:sp>
        <p:nvSpPr>
          <p:cNvPr id="5" name="矩形 4"/>
          <p:cNvSpPr/>
          <p:nvPr/>
        </p:nvSpPr>
        <p:spPr>
          <a:xfrm>
            <a:off x="6528048" y="2060848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同伴壓力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（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直接主動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，間接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主動與被動壓力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同伴風險（高與低）作為自變量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ESISD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作為因變量進行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  ×  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ANOVA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6629" y="61653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估計</a:t>
            </a:r>
            <a:r>
              <a:rPr lang="zh-TW" altLang="en-US" dirty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超速</a:t>
            </a:r>
            <a:r>
              <a:rPr lang="zh-TW" altLang="en-US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行為 </a:t>
            </a:r>
            <a:r>
              <a:rPr lang="en-US" altLang="zh-TW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（壓力類型） </a:t>
            </a:r>
            <a:r>
              <a:rPr lang="en-US" altLang="zh-TW" dirty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×  2</a:t>
            </a:r>
            <a:r>
              <a:rPr lang="zh-TW" altLang="en-US" dirty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dirty="0" smtClean="0">
                <a:solidFill>
                  <a:srgbClr val="32323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同伴風險）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95400" y="319181"/>
            <a:ext cx="10081120" cy="491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同伴壓力類型和同伴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風險高低對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ESBSD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影響</a:t>
            </a:r>
          </a:p>
        </p:txBody>
      </p:sp>
      <p:sp>
        <p:nvSpPr>
          <p:cNvPr id="2" name="矩形 1"/>
          <p:cNvSpPr/>
          <p:nvPr/>
        </p:nvSpPr>
        <p:spPr>
          <a:xfrm>
            <a:off x="695400" y="1268760"/>
            <a:ext cx="10873208" cy="5522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主動壓力類型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直接和間接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的影響大於被動壓力類型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無論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何種情況，同伴壓力類型對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都有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回答主動壓力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直接或間接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的參與者報告的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水平高於被動壓力的參與者。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同伴風險水平的和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同伴壓力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類型交互作用不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顯著。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條件下的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 = 102.13, SD = 10.25)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與該場景中顯示的法定速度限制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(90 km/h)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顯著不同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 = 16.06, p &lt; .000, d = 1.21)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這些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結果甚至在被動壓力下也能發現，被動壓力產生了最低的估計超速行為水平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 = 98.43, SD = 6.76)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被動壓力條件下的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顯著不同於在該方案中顯示的法定速度限制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 = 9.79, p &lt; .000, d = 1.25)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5000"/>
              </a:lnSpc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3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0668000" cy="1181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983432" y="269204"/>
            <a:ext cx="1970971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簡介</a:t>
            </a:r>
          </a:p>
        </p:txBody>
      </p:sp>
      <p:sp>
        <p:nvSpPr>
          <p:cNvPr id="5" name="圓角矩形 4"/>
          <p:cNvSpPr/>
          <p:nvPr/>
        </p:nvSpPr>
        <p:spPr>
          <a:xfrm>
            <a:off x="433987" y="1340768"/>
            <a:ext cx="11017224" cy="43345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法國在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2013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年，僅佔總人口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％的年輕駕駛員幾乎佔所有道路死亡的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19.5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％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(ONISR, 2014)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年輕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駕駛車禍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的主要原因是在酒精和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或毒品的影響下駕駛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(Bingham et al., 2008, </a:t>
            </a:r>
            <a:r>
              <a:rPr lang="en-US" altLang="zh-TW" sz="2200" dirty="0" err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Brookhuis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et al., 2011)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；超速駕駛</a:t>
            </a:r>
            <a:r>
              <a:rPr lang="fr-FR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(Cestac et al., 2011, Delhomme, 2002, Lam, 2003) 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和疲勞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(Ferguson, 2003)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同伴在場通常會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增加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駕駛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認知工作量，從而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分散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駕駛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注意力，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因為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駕駛</a:t>
            </a:r>
            <a:r>
              <a:rPr lang="zh-TW" altLang="en-US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必須</a:t>
            </a:r>
            <a:r>
              <a:rPr lang="zh-TW" altLang="en-US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將注意力分散在駕駛任務和與乘客的互動上</a:t>
            </a:r>
            <a:r>
              <a:rPr lang="en-US" altLang="zh-TW" sz="22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2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Curry et al., 2012, Shepherd et al.,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1384" y="404664"/>
            <a:ext cx="9145016" cy="4912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同伴壓力類型和同伴風險高低對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ESISD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的影響</a:t>
            </a:r>
          </a:p>
        </p:txBody>
      </p:sp>
      <p:pic>
        <p:nvPicPr>
          <p:cNvPr id="1026" name="Picture 2" descr="https://ars.els-cdn.com/content/image/1-s2.0-S1369847815001655-gr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574469"/>
            <a:ext cx="5483875" cy="442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4799856" y="3688859"/>
            <a:ext cx="71761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同伴風險高低對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ESISD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有顯著影響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 (174) = 6.51 MSE = 0.65, p = . 01,η2 = 02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而壓力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[F(2, 174) = 0.47, p = .62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η2 = .00]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和壓力類型與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對風險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高低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ESISD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的主效應不顯著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F(2, 174) = 0.48, p = .61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η2 = .00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210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3392" y="548680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latin typeface="微軟正黑體" pitchFamily="34" charset="-120"/>
                <a:ea typeface="微軟正黑體" pitchFamily="34" charset="-120"/>
              </a:rPr>
              <a:t>結論</a:t>
            </a:r>
          </a:p>
        </p:txBody>
      </p:sp>
      <p:sp>
        <p:nvSpPr>
          <p:cNvPr id="3" name="矩形 2"/>
          <p:cNvSpPr/>
          <p:nvPr/>
        </p:nvSpPr>
        <p:spPr>
          <a:xfrm>
            <a:off x="311696" y="1628800"/>
            <a:ext cx="115686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關於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性別差異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--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ESISD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中，女性往往具有與男性相似的方式，並且在這種情況下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，同伴風險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壓力類型也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相同。這一發現與一般常識相矛盾，即女性在開車時比男性更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謹慎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Félonneau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al., 2009,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Laapotti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al., 2003, Meadows and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Stradling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2000) 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而男性更容易超速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da-DK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(Harré, 2000, Harré et al., 2005, Schmid et al., 2008</a:t>
            </a:r>
            <a:r>
              <a:rPr lang="da-DK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).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但是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，最近的研究表明，在交通行為方面，男女之間的差異不再那麼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明顯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(McKenna et al., 1998,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Wickens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et al., 2011)</a:t>
            </a: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56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3392" y="548680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latin typeface="微軟正黑體" pitchFamily="34" charset="-120"/>
                <a:ea typeface="微軟正黑體" pitchFamily="34" charset="-120"/>
              </a:rPr>
              <a:t>結論</a:t>
            </a:r>
          </a:p>
        </p:txBody>
      </p:sp>
      <p:sp>
        <p:nvSpPr>
          <p:cNvPr id="3" name="矩形 2"/>
          <p:cNvSpPr/>
          <p:nvPr/>
        </p:nvSpPr>
        <p:spPr>
          <a:xfrm>
            <a:off x="479376" y="1349795"/>
            <a:ext cx="115686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主動壓力類型（直接和間接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）會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而被動壓力則不會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類型僅對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ESBSD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Shepherd et al. (2011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一致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在道路安全運動和駕駛員的教育中，可能會考慮到由於同伴壓力而對駕駛員的估計速度行為產生的影響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限制駕照未滿三年和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或特定時間段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例如晚上、半夜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的年輕駕駛可以搭載的同齡同伴的數量。可以假設，通過減少乘客數量，同儕壓力的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法國可能會考慮將此措施添加到其實際的執法措施中，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因為實施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了自動減速系統，法國已經大大減少了車禍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(ONISR, 2006).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向年輕駕駛員傳授駕駛時抵抗同儕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壓力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的技能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(Delhomme,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Dedobbeleer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Forward, &amp; </a:t>
            </a:r>
            <a:r>
              <a:rPr lang="en-US" altLang="zh-TW" sz="22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Simoes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2009)</a:t>
            </a: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0668000" cy="1181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919537" y="441523"/>
            <a:ext cx="1970971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簡介</a:t>
            </a:r>
          </a:p>
        </p:txBody>
      </p:sp>
      <p:sp>
        <p:nvSpPr>
          <p:cNvPr id="2" name="矩形 1"/>
          <p:cNvSpPr/>
          <p:nvPr/>
        </p:nvSpPr>
        <p:spPr>
          <a:xfrm>
            <a:off x="623392" y="1622873"/>
            <a:ext cx="10369152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有幾種情況使我們能夠操縱同伴壓力類型的類型（直接主動，間接主動和被動壓力）和同伴冒險程度（高與低），以分析它們對感知的超速行為和感知的意圖的影響。</a:t>
            </a: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主動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壓力可以進一步分為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直接壓力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間接壓力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直接主動壓力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假設同伴在駕駛時公開鼓勵駕駛員違反交通規則。</a:t>
            </a: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zh-TW" altLang="en-US" sz="2200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間接主動壓力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（講故事）假設一個同伴正在敘述一個涉及危險駕駛事件的事件，該事件強調樂趣和興奮，這一事實觸發了其他同伴的認可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。間接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的主動壓力​​應激活社會認同過程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(Tajfel, 1982) </a:t>
            </a:r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26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0668000" cy="1181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副標題 2"/>
          <p:cNvSpPr txBox="1">
            <a:spLocks/>
          </p:cNvSpPr>
          <p:nvPr/>
        </p:nvSpPr>
        <p:spPr>
          <a:xfrm>
            <a:off x="983432" y="1988840"/>
            <a:ext cx="10513168" cy="3469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:180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 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(90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男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90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18~25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 = 22.10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 =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1.8)</a:t>
            </a:r>
            <a:r>
              <a:rPr lang="en-US" altLang="zh-TW" sz="2400" dirty="0"/>
              <a:t> 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2.67 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年駕駛經驗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(SD = 1.78, min &gt; 1 year–max 7 years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平均駕駛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30,156 km (SD = 62,692, min 35 km–max 700,000 km) 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en-US" altLang="zh-TW" sz="2400" dirty="0"/>
              <a:t>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％的人在過去三年中發生過一次車禍，還有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17.2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％的人在駕駛執照上被扣分，主要是因為超速駕駛（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例中有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l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19536" y="441523"/>
            <a:ext cx="453650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方法</a:t>
            </a:r>
            <a:endParaRPr lang="zh-TW" altLang="en-US" sz="28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35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0668000" cy="1181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副標題 2"/>
          <p:cNvSpPr txBox="1">
            <a:spLocks/>
          </p:cNvSpPr>
          <p:nvPr/>
        </p:nvSpPr>
        <p:spPr>
          <a:xfrm>
            <a:off x="1179612" y="1772816"/>
            <a:ext cx="9832776" cy="37074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實驗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中隨機將受測者分為六組，參與者只能看到六個場景中的一個，每種情況下有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名參與者（男性佔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％），並被指示根據他們閱讀的場景回答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情境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為一名虛構的年輕男性駕駛員，他因被乘客影響而加速行駛。在該場景中，一個虛構的年輕男性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駕駛員為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主要角色，因為男性之車禍比例更高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(Rolls &amp; Ingham, 1992)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並且更容易超速駕駛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(Stradling et al., 2003)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4" name="矩形 3"/>
          <p:cNvSpPr/>
          <p:nvPr/>
        </p:nvSpPr>
        <p:spPr>
          <a:xfrm>
            <a:off x="1919536" y="441523"/>
            <a:ext cx="583264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方法 </a:t>
            </a:r>
            <a:r>
              <a:rPr lang="zh-TW" altLang="en-US" sz="28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六種在線情境問卷</a:t>
            </a:r>
          </a:p>
        </p:txBody>
      </p:sp>
    </p:spTree>
    <p:extLst>
      <p:ext uri="{BB962C8B-B14F-4D97-AF65-F5344CB8AC3E}">
        <p14:creationId xmlns:p14="http://schemas.microsoft.com/office/powerpoint/2010/main" val="28984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0668000" cy="1181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副標題 2"/>
          <p:cNvSpPr txBox="1">
            <a:spLocks/>
          </p:cNvSpPr>
          <p:nvPr/>
        </p:nvSpPr>
        <p:spPr>
          <a:xfrm>
            <a:off x="407368" y="1525988"/>
            <a:ext cx="11208568" cy="3469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場景（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）和（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HI-R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400" b="1" dirty="0" smtClean="0"/>
              <a:t>high </a:t>
            </a:r>
            <a:r>
              <a:rPr lang="en-US" altLang="zh-TW" sz="2400" b="1" dirty="0"/>
              <a:t>risk </a:t>
            </a:r>
            <a:r>
              <a:rPr lang="en-US" altLang="zh-TW" sz="2400" b="1" dirty="0" smtClean="0"/>
              <a:t>taking)</a:t>
            </a:r>
            <a:r>
              <a:rPr lang="en-US" altLang="zh-TW" sz="2400" b="1" dirty="0"/>
              <a:t> 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/ LO-R(</a:t>
            </a:r>
            <a:r>
              <a:rPr lang="en-US" altLang="zh-TW" sz="2400" b="1" dirty="0"/>
              <a:t>low risk taking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直接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主動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400" dirty="0"/>
              <a:t>direct active pressure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代表高風險或低風險的同伴口頭鼓勵駕駛員加速的情況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場景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）和（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HI-R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/ LO-R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間接主動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400" b="1" dirty="0"/>
              <a:t>indirect active pressure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表示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高風險或低風險的同齡人在講另一個駕駛員正在超速駕駛並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以此滿足他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的乘客的故事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場景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）和（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）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HI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-R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/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LO-R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被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動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400" b="1" dirty="0"/>
              <a:t>passive pressure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高風險或低風險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的乘客默默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地認可超速行為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19536" y="441523"/>
            <a:ext cx="583264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6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方法 </a:t>
            </a:r>
            <a:r>
              <a:rPr lang="zh-TW" altLang="en-US" sz="28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六種在線情境問卷</a:t>
            </a:r>
          </a:p>
        </p:txBody>
      </p:sp>
    </p:spTree>
    <p:extLst>
      <p:ext uri="{BB962C8B-B14F-4D97-AF65-F5344CB8AC3E}">
        <p14:creationId xmlns:p14="http://schemas.microsoft.com/office/powerpoint/2010/main" val="18720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1534" y="428296"/>
            <a:ext cx="7344816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方案：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直接主動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HI-R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風險同伴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xmlns="" id="{BC213C18-C361-4B7B-8FFF-2F630F9ABB4F}"/>
              </a:ext>
            </a:extLst>
          </p:cNvPr>
          <p:cNvGrpSpPr/>
          <p:nvPr/>
        </p:nvGrpSpPr>
        <p:grpSpPr>
          <a:xfrm>
            <a:off x="680455" y="1338188"/>
            <a:ext cx="10657184" cy="3096344"/>
            <a:chOff x="695400" y="897835"/>
            <a:chExt cx="11449272" cy="3325818"/>
          </a:xfrm>
        </p:grpSpPr>
        <p:sp>
          <p:nvSpPr>
            <p:cNvPr id="2" name="副標題 2"/>
            <p:cNvSpPr txBox="1">
              <a:spLocks/>
            </p:cNvSpPr>
            <p:nvPr/>
          </p:nvSpPr>
          <p:spPr>
            <a:xfrm>
              <a:off x="911424" y="1043446"/>
              <a:ext cx="11017224" cy="151729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20000"/>
                </a:lnSpc>
                <a:spcBef>
                  <a:spcPts val="1200"/>
                </a:spcBef>
                <a:buNone/>
              </a:pP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    “</a:t>
              </a:r>
              <a:r>
                <a:rPr lang="en-US" altLang="zh-TW" sz="2200" dirty="0">
                  <a:latin typeface="微軟正黑體" pitchFamily="34" charset="-120"/>
                  <a:ea typeface="微軟正黑體" pitchFamily="34" charset="-120"/>
                </a:rPr>
                <a:t>Mark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開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著他的慣用車。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現在時間是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星期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天下午</a:t>
              </a:r>
              <a:r>
                <a:rPr lang="en-US" altLang="zh-TW" sz="2200" dirty="0">
                  <a:latin typeface="微軟正黑體" pitchFamily="34" charset="-120"/>
                  <a:ea typeface="微軟正黑體" pitchFamily="34" charset="-120"/>
                </a:rPr>
                <a:t>2:00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；天氣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晴朗。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他與高中時最好的朋友一起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開車出門，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他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通常會和他們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一起開車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。所有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的乘客都有駕駛執照，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他們經常不遵守駕駛之速度限制；</a:t>
              </a:r>
              <a:r>
                <a:rPr lang="en-US" altLang="zh-TW" sz="2200" dirty="0">
                  <a:latin typeface="微軟正黑體" pitchFamily="34" charset="-120"/>
                  <a:ea typeface="微軟正黑體" pitchFamily="34" charset="-120"/>
                </a:rPr>
                <a:t> Mark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以</a:t>
              </a:r>
              <a:r>
                <a:rPr lang="en-US" altLang="zh-TW" sz="2200" dirty="0">
                  <a:latin typeface="微軟正黑體" pitchFamily="34" charset="-120"/>
                  <a:ea typeface="微軟正黑體" pitchFamily="34" charset="-120"/>
                </a:rPr>
                <a:t>90 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公里</a:t>
              </a:r>
              <a:r>
                <a:rPr lang="en-US" altLang="zh-TW" sz="2200" dirty="0"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小時的速度行駛，這是該路段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的速限，他們前方沒有車輛行駛。</a:t>
              </a:r>
              <a:endParaRPr lang="en-US" altLang="zh-TW" sz="2200" dirty="0">
                <a:latin typeface="微軟正黑體" pitchFamily="34" charset="-120"/>
                <a:ea typeface="微軟正黑體" pitchFamily="34" charset="-120"/>
              </a:endParaRPr>
            </a:p>
            <a:p>
              <a:pPr marL="0" indent="0">
                <a:lnSpc>
                  <a:spcPct val="120000"/>
                </a:lnSpc>
                <a:spcBef>
                  <a:spcPts val="1200"/>
                </a:spcBef>
                <a:buNone/>
              </a:pP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       他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的一位朋友注意到他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遵守著速度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限制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，要求他加快速度，並取笑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他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的遵守速限的駕駛行為。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車上所有其他乘客立即開始嘲笑</a:t>
              </a:r>
              <a:r>
                <a:rPr lang="en-US" altLang="zh-TW" sz="2200" dirty="0" smtClean="0">
                  <a:latin typeface="微軟正黑體" pitchFamily="34" charset="-120"/>
                  <a:ea typeface="微軟正黑體" pitchFamily="34" charset="-120"/>
                </a:rPr>
                <a:t>Mark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說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zh-TW" altLang="en-US" sz="2200" dirty="0" smtClean="0">
                  <a:latin typeface="微軟正黑體" pitchFamily="34" charset="-120"/>
                  <a:ea typeface="微軟正黑體" pitchFamily="34" charset="-120"/>
                </a:rPr>
                <a:t>“你開</a:t>
              </a:r>
              <a:r>
                <a:rPr lang="zh-TW" altLang="en-US" sz="2200" dirty="0">
                  <a:latin typeface="微軟正黑體" pitchFamily="34" charset="-120"/>
                  <a:ea typeface="微軟正黑體" pitchFamily="34" charset="-120"/>
                </a:rPr>
                <a:t>得太慢了！“</a:t>
              </a:r>
              <a:endParaRPr lang="en-US" altLang="zh-TW" sz="22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695400" y="897835"/>
              <a:ext cx="11449272" cy="3325818"/>
            </a:xfrm>
            <a:prstGeom prst="rect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199456" y="4869160"/>
            <a:ext cx="92170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場景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中未提及同伴的性別，因為正如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Shepherd et al. (2011)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表明，它對同伴影響駕駛員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行為沒有</a:t>
            </a:r>
            <a:r>
              <a:rPr lang="zh-TW" altLang="en-US" sz="2200" dirty="0">
                <a:latin typeface="微軟正黑體" pitchFamily="34" charset="-120"/>
                <a:ea typeface="微軟正黑體" pitchFamily="34" charset="-120"/>
              </a:rPr>
              <a:t>影響。</a:t>
            </a:r>
          </a:p>
        </p:txBody>
      </p:sp>
    </p:spTree>
    <p:extLst>
      <p:ext uri="{BB962C8B-B14F-4D97-AF65-F5344CB8AC3E}">
        <p14:creationId xmlns:p14="http://schemas.microsoft.com/office/powerpoint/2010/main" val="265514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2"/>
          <p:cNvSpPr txBox="1">
            <a:spLocks/>
          </p:cNvSpPr>
          <p:nvPr/>
        </p:nvSpPr>
        <p:spPr>
          <a:xfrm>
            <a:off x="1487488" y="1637184"/>
            <a:ext cx="9465818" cy="1800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估計超速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行為：要求參與者以公里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小時的速度指示場景中駕駛員最有可能選擇的速度。此項目是開放式的，參與者可以自由選擇任何速度值。例如：您認為場景中的駕駛員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Mark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將在這種情況下選擇以何種速度行駛？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估計超速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意圖：參與者評估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意圖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打破速度限制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情況和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其他類似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例如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，場景中的駕駛員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Mark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是否打算超過速度限制（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90 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km / h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）？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以及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他是否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打算超速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10km/</a:t>
            </a:r>
            <a:r>
              <a:rPr lang="en-US" altLang="zh-TW" sz="2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打算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超速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20km/</a:t>
            </a:r>
            <a:r>
              <a:rPr lang="en-US" altLang="zh-TW" sz="2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行駛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5440" y="454021"/>
            <a:ext cx="453650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估計超速行為</a:t>
            </a:r>
            <a:r>
              <a:rPr lang="en-US" altLang="zh-TW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</a:rPr>
              <a:t>&amp;</a:t>
            </a:r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意圖</a:t>
            </a:r>
          </a:p>
        </p:txBody>
      </p:sp>
      <p:sp>
        <p:nvSpPr>
          <p:cNvPr id="3" name="矩形 2"/>
          <p:cNvSpPr/>
          <p:nvPr/>
        </p:nvSpPr>
        <p:spPr>
          <a:xfrm>
            <a:off x="1118408" y="1304764"/>
            <a:ext cx="9955184" cy="4248472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4871864" y="622115"/>
            <a:ext cx="2164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2E2E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>
                <a:solidFill>
                  <a:srgbClr val="2E2E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>
                <a:solidFill>
                  <a:srgbClr val="2E2E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點李克特量表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337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41431" y="332656"/>
            <a:ext cx="939796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感知的同伴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壓力</a:t>
            </a:r>
            <a:r>
              <a:rPr lang="en-US" altLang="zh-TW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</a:rPr>
              <a:t>&amp;</a:t>
            </a:r>
            <a:r>
              <a:rPr lang="zh-TW" alt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</a:rPr>
              <a:t>同伴風險</a:t>
            </a:r>
            <a:endParaRPr lang="zh-TW" altLang="en-US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7448" y="1268760"/>
            <a:ext cx="1013964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感知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同伴壓力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參與者評估乘客是否試圖影響司機的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速度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α= 0.81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)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你看來，馬克的乘客是否試圖改變他的駕駛行為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?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他們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試圖改變司機的行為，讓他開得更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快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認為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駕駛員的超速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行為是受到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乘客的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影響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認為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司機在同伴干預後改變了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車速。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感知同伴風險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: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評估同伴之乘客的風險 高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/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低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(α= . 79)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你看來，馬克的乘客們開車時會冒險嗎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?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關於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限速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尊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守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與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不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尊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守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限速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)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關於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一般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交通規則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60296" y="427910"/>
            <a:ext cx="5904656" cy="415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評估實驗操作的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有效性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2011</TotalTime>
  <Words>2340</Words>
  <Application>Microsoft Office PowerPoint</Application>
  <PresentationFormat>寬螢幕</PresentationFormat>
  <Paragraphs>319</Paragraphs>
  <Slides>22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0" baseType="lpstr">
      <vt:lpstr>微軟正黑體</vt:lpstr>
      <vt:lpstr>新細明體</vt:lpstr>
      <vt:lpstr>Arial</vt:lpstr>
      <vt:lpstr>Calibri</vt:lpstr>
      <vt:lpstr>Corbel</vt:lpstr>
      <vt:lpstr>Times New Roman</vt:lpstr>
      <vt:lpstr>Wingdings</vt:lpstr>
      <vt:lpstr>基礎</vt:lpstr>
      <vt:lpstr>Peer pressure and risk taking in young drivers’ speeding behavior 同儕壓力和冒險行為導致年輕駕駛員的超速駕駛行為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Imagery-inducing distraction leads to cognitive tunnelling and deteriorated driving performance</dc:title>
  <dc:creator>user</dc:creator>
  <cp:lastModifiedBy>Microsoft 帳戶</cp:lastModifiedBy>
  <cp:revision>207</cp:revision>
  <dcterms:created xsi:type="dcterms:W3CDTF">2016-04-13T05:33:01Z</dcterms:created>
  <dcterms:modified xsi:type="dcterms:W3CDTF">2021-01-22T06:26:31Z</dcterms:modified>
</cp:coreProperties>
</file>